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6" r:id="rId24"/>
    <p:sldId id="273" r:id="rId25"/>
    <p:sldId id="301" r:id="rId26"/>
    <p:sldId id="260" r:id="rId27"/>
    <p:sldId id="261" r:id="rId28"/>
    <p:sldId id="262" r:id="rId29"/>
    <p:sldId id="263" r:id="rId30"/>
    <p:sldId id="267" r:id="rId31"/>
    <p:sldId id="274" r:id="rId32"/>
    <p:sldId id="302" r:id="rId33"/>
    <p:sldId id="259" r:id="rId34"/>
    <p:sldId id="264" r:id="rId35"/>
    <p:sldId id="266" r:id="rId36"/>
    <p:sldId id="268" r:id="rId37"/>
    <p:sldId id="265" r:id="rId38"/>
    <p:sldId id="288" r:id="rId39"/>
    <p:sldId id="284" r:id="rId40"/>
    <p:sldId id="285" r:id="rId41"/>
    <p:sldId id="286" r:id="rId42"/>
    <p:sldId id="287" r:id="rId43"/>
    <p:sldId id="275" r:id="rId44"/>
    <p:sldId id="289" r:id="rId45"/>
    <p:sldId id="303" r:id="rId46"/>
    <p:sldId id="271" r:id="rId47"/>
    <p:sldId id="304" r:id="rId48"/>
    <p:sldId id="305" r:id="rId49"/>
    <p:sldId id="306" r:id="rId50"/>
    <p:sldId id="307" r:id="rId51"/>
    <p:sldId id="313" r:id="rId52"/>
    <p:sldId id="314" r:id="rId53"/>
    <p:sldId id="315" r:id="rId54"/>
    <p:sldId id="316" r:id="rId55"/>
    <p:sldId id="317" r:id="rId56"/>
    <p:sldId id="312" r:id="rId57"/>
    <p:sldId id="309" r:id="rId58"/>
    <p:sldId id="308" r:id="rId59"/>
    <p:sldId id="310" r:id="rId60"/>
    <p:sldId id="311" r:id="rId61"/>
    <p:sldId id="2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3"/>
    <p:restoredTop sz="78585"/>
  </p:normalViewPr>
  <p:slideViewPr>
    <p:cSldViewPr snapToGrid="0" snapToObjects="1">
      <p:cViewPr varScale="1">
        <p:scale>
          <a:sx n="67" d="100"/>
          <a:sy n="6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HISTOGRAM OVER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F(2,70) = 8.97,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F(1.68, 58.89) = 8.15,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F(2.51, 87.92) = 5.30, p=0.004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-0.007,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p=0.006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0.056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F(2.96, 68.12)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F(1.71, 39.31) = 8.47,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F(1.47,33.85)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p=0.085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Invert &amp; Posner</a:t>
            </a:r>
          </a:p>
        </p:txBody>
      </p:sp>
    </p:spTree>
    <p:extLst>
      <p:ext uri="{BB962C8B-B14F-4D97-AF65-F5344CB8AC3E}">
        <p14:creationId xmlns:p14="http://schemas.microsoft.com/office/powerpoint/2010/main" val="206641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participant data missing)</a:t>
            </a:r>
          </a:p>
          <a:p>
            <a:r>
              <a:rPr lang="en-US" dirty="0"/>
              <a:t>Distributions are from </a:t>
            </a:r>
            <a:r>
              <a:rPr lang="en-US" dirty="0" err="1"/>
              <a:t>Matlab</a:t>
            </a:r>
            <a:r>
              <a:rPr lang="en-US" dirty="0"/>
              <a:t>, the other plots and analysis are from SPSS</a:t>
            </a: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FAC5-852D-5249-B39B-0314F6E2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44" y="644018"/>
            <a:ext cx="9976769" cy="588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78831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(Greenhouse-</a:t>
            </a:r>
            <a:r>
              <a:rPr lang="en-US" b="1" dirty="0" err="1"/>
              <a:t>Geisser</a:t>
            </a:r>
            <a:r>
              <a:rPr lang="en-US" b="1" dirty="0"/>
              <a:t>) F(1.07,39.58)=111.19,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other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CF4EA-5D84-E443-B31D-E916298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1" y="709568"/>
            <a:ext cx="9470572" cy="558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0" y="1566334"/>
            <a:ext cx="344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304366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583FC-6FB2-784A-B5B0-2F710A6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43" y="783771"/>
            <a:ext cx="10292444" cy="607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B3DF2-E6F8-054D-BCC0-291B0DEC251F}"/>
              </a:ext>
            </a:extLst>
          </p:cNvPr>
          <p:cNvSpPr txBox="1"/>
          <p:nvPr/>
        </p:nvSpPr>
        <p:spPr>
          <a:xfrm>
            <a:off x="91440" y="2903237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Accuracies: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</a:t>
            </a:r>
            <a:r>
              <a:rPr lang="en-US" b="1" dirty="0">
                <a:sym typeface="Wingdings" pitchFamily="2" charset="2"/>
              </a:rPr>
              <a:t>(sphericity assumed ):  F(2, 74) = 9.58,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Distractor (GG correction): F(1.34, 49.62) = 77.64,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C*D (GG </a:t>
            </a:r>
            <a:r>
              <a:rPr lang="en-US" b="1" dirty="0" err="1">
                <a:sym typeface="Wingdings" pitchFamily="2" charset="2"/>
              </a:rPr>
              <a:t>cor</a:t>
            </a:r>
            <a:r>
              <a:rPr lang="en-US" b="1" dirty="0">
                <a:sym typeface="Wingdings" pitchFamily="2" charset="2"/>
              </a:rPr>
              <a:t>): F(2.79, 103.10) = 2.45, p = 0.072 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44C8F-BBB0-3541-95BA-253821738004}"/>
              </a:ext>
            </a:extLst>
          </p:cNvPr>
          <p:cNvSpPr txBox="1"/>
          <p:nvPr/>
        </p:nvSpPr>
        <p:spPr>
          <a:xfrm>
            <a:off x="91440" y="5027247"/>
            <a:ext cx="3444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Main effect of coherence and distractor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interactions, no group differences 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outlier based on Accuracy descriptive data)</a:t>
            </a:r>
          </a:p>
          <a:p>
            <a:r>
              <a:rPr lang="en-US" dirty="0"/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0FFE35-1EB7-D149-97CC-14E6B1A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0"/>
            <a:ext cx="10389141" cy="53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27</a:t>
            </a:r>
            <a:r>
              <a:rPr lang="en-US" dirty="0"/>
              <a:t>, </a:t>
            </a:r>
            <a:r>
              <a:rPr lang="en-US" altLang="zh-CN" dirty="0"/>
              <a:t>8.89</a:t>
            </a:r>
            <a:r>
              <a:rPr lang="en-US" dirty="0"/>
              <a:t>) = </a:t>
            </a:r>
            <a:r>
              <a:rPr lang="en-US" altLang="zh-CN" dirty="0"/>
              <a:t>18.53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dirty="0"/>
              <a:t>0.0</a:t>
            </a:r>
            <a:r>
              <a:rPr lang="en-US" altLang="zh-CN" dirty="0"/>
              <a:t>01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35</a:t>
            </a:r>
            <a:r>
              <a:rPr lang="en-US" dirty="0"/>
              <a:t>, </a:t>
            </a:r>
            <a:r>
              <a:rPr lang="en-US" altLang="zh-CN" dirty="0"/>
              <a:t>9.43</a:t>
            </a:r>
            <a:r>
              <a:rPr lang="en-US" dirty="0"/>
              <a:t>) = </a:t>
            </a:r>
            <a:r>
              <a:rPr lang="en-US" altLang="zh-CN" dirty="0"/>
              <a:t>8.26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Inverted-St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36  </a:t>
            </a:r>
          </a:p>
          <a:p>
            <a:pPr marL="457200" indent="-457200">
              <a:buAutoNum type="alphaLcParenR"/>
            </a:pPr>
            <a:r>
              <a:rPr lang="en-US" dirty="0"/>
              <a:t>Male = 14, Female = 22</a:t>
            </a:r>
          </a:p>
          <a:p>
            <a:pPr marL="457200" indent="-457200">
              <a:buAutoNum type="alphaLcParenR"/>
            </a:pPr>
            <a:r>
              <a:rPr lang="en-US" dirty="0"/>
              <a:t>B) Not-noticed = 12, Noticed = 24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37.28) = 249.16,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F(2.95, 103.09) = 9.89,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1577</Words>
  <Application>Microsoft Macintosh PowerPoint</Application>
  <PresentationFormat>Widescreen</PresentationFormat>
  <Paragraphs>223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Waldo 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6</cp:revision>
  <dcterms:created xsi:type="dcterms:W3CDTF">2020-04-19T23:13:25Z</dcterms:created>
  <dcterms:modified xsi:type="dcterms:W3CDTF">2020-04-19T23:45:47Z</dcterms:modified>
</cp:coreProperties>
</file>